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Roboto Slab"/>
      <p:regular r:id="rId23"/>
      <p:bold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Roboto Medium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Quattrocento Sans"/>
      <p:regular r:id="rId37"/>
      <p:bold r:id="rId38"/>
      <p:italic r:id="rId39"/>
      <p:boldItalic r:id="rId40"/>
    </p:embeddedFont>
    <p:embeddedFont>
      <p:font typeface="Helvetica Neue"/>
      <p:regular r:id="rId41"/>
      <p:bold r:id="rId42"/>
      <p:italic r:id="rId43"/>
      <p:boldItalic r:id="rId44"/>
    </p:embeddedFont>
    <p:embeddedFont>
      <p:font typeface="Helvetica Neue Light"/>
      <p:regular r:id="rId45"/>
      <p:bold r:id="rId46"/>
      <p:italic r:id="rId47"/>
      <p:boldItalic r:id="rId48"/>
    </p:embeddedFont>
    <p:embeddedFont>
      <p:font typeface="Roboto Mon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GoogleSlidesCustomDataVersion2">
      <go:slidesCustomData xmlns:go="http://customooxmlschemas.google.com/" r:id="rId53" roundtripDataSignature="AMtx7mi/I1DIZVNzAYuIOFLGAyrgzx+j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QuattrocentoSans-boldItalic.fntdata"/><Relationship Id="rId42" Type="http://schemas.openxmlformats.org/officeDocument/2006/relationships/font" Target="fonts/HelveticaNeue-bold.fntdata"/><Relationship Id="rId41" Type="http://schemas.openxmlformats.org/officeDocument/2006/relationships/font" Target="fonts/HelveticaNeue-regular.fntdata"/><Relationship Id="rId44" Type="http://schemas.openxmlformats.org/officeDocument/2006/relationships/font" Target="fonts/HelveticaNeue-boldItalic.fntdata"/><Relationship Id="rId43" Type="http://schemas.openxmlformats.org/officeDocument/2006/relationships/font" Target="fonts/HelveticaNeue-italic.fntdata"/><Relationship Id="rId46" Type="http://schemas.openxmlformats.org/officeDocument/2006/relationships/font" Target="fonts/HelveticaNeueLight-bold.fntdata"/><Relationship Id="rId45" Type="http://schemas.openxmlformats.org/officeDocument/2006/relationships/font" Target="fonts/HelveticaNeue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HelveticaNeueLight-boldItalic.fntdata"/><Relationship Id="rId47" Type="http://schemas.openxmlformats.org/officeDocument/2006/relationships/font" Target="fonts/HelveticaNeueLight-italic.fntdata"/><Relationship Id="rId49" Type="http://schemas.openxmlformats.org/officeDocument/2006/relationships/font" Target="fonts/RobotoMon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edium-italic.fntdata"/><Relationship Id="rId30" Type="http://schemas.openxmlformats.org/officeDocument/2006/relationships/font" Target="fonts/RobotoMedium-bold.fntdata"/><Relationship Id="rId33" Type="http://schemas.openxmlformats.org/officeDocument/2006/relationships/font" Target="fonts/Montserrat-regular.fntdata"/><Relationship Id="rId32" Type="http://schemas.openxmlformats.org/officeDocument/2006/relationships/font" Target="fonts/RobotoMedium-boldItalic.fntdata"/><Relationship Id="rId35" Type="http://schemas.openxmlformats.org/officeDocument/2006/relationships/font" Target="fonts/Montserrat-italic.fntdata"/><Relationship Id="rId34" Type="http://schemas.openxmlformats.org/officeDocument/2006/relationships/font" Target="fonts/Montserrat-bold.fntdata"/><Relationship Id="rId37" Type="http://schemas.openxmlformats.org/officeDocument/2006/relationships/font" Target="fonts/QuattrocentoSans-regular.fntdata"/><Relationship Id="rId36" Type="http://schemas.openxmlformats.org/officeDocument/2006/relationships/font" Target="fonts/Montserrat-boldItalic.fntdata"/><Relationship Id="rId39" Type="http://schemas.openxmlformats.org/officeDocument/2006/relationships/font" Target="fonts/QuattrocentoSans-italic.fntdata"/><Relationship Id="rId38" Type="http://schemas.openxmlformats.org/officeDocument/2006/relationships/font" Target="fonts/QuattrocentoSans-bold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obotoSlab-bold.fntdata"/><Relationship Id="rId23" Type="http://schemas.openxmlformats.org/officeDocument/2006/relationships/font" Target="fonts/RobotoSlab-regular.fntdata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29" Type="http://schemas.openxmlformats.org/officeDocument/2006/relationships/font" Target="fonts/RobotoMedium-regular.fntdata"/><Relationship Id="rId51" Type="http://schemas.openxmlformats.org/officeDocument/2006/relationships/font" Target="fonts/RobotoMono-italic.fntdata"/><Relationship Id="rId50" Type="http://schemas.openxmlformats.org/officeDocument/2006/relationships/font" Target="fonts/RobotoMono-bold.fntdata"/><Relationship Id="rId53" Type="http://customschemas.google.com/relationships/presentationmetadata" Target="metadata"/><Relationship Id="rId52" Type="http://schemas.openxmlformats.org/officeDocument/2006/relationships/font" Target="fonts/RobotoMon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1.jpg>
</file>

<file path=ppt/media/image22.jp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cbc2351127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cbc2351127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cbc2351127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cbc2351127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#__next &gt; main &gt; div.ipc-page-content-container.ipc-page-content-container--full.BaseLayout__NextPageContentContainer-sc-180q5jf-0.fWxmdE &gt; div.ipc-page-content-container.ipc-page-content-container--center &gt; div:nth-child(3) &gt; section:nth-child(5) &gt; div &gt; div &gt; div &gt; div &gt; div.ipc-sub-grid.ipc-sub-grid--page-span-3.ipc-sub-grid--nowrap.ipc-shoveler__grid &gt; div:nth-child(3)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cbc2351127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cbc2351127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bc2351127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gcbc2351127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cbc2351127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gcbc2351127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cbc2351127_0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gcbc2351127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aef77d1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a0aef77d1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bc235112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cbc235112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cbc235112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cbc235112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bc235112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cbc235112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bc2351127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cbc2351127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cbc2351127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cbc2351127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cbc2351127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cbc2351127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cbc2351127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cbc2351127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4.jpg"/><Relationship Id="rId5" Type="http://schemas.openxmlformats.org/officeDocument/2006/relationships/image" Target="../media/image3.jpg"/><Relationship Id="rId6" Type="http://schemas.openxmlformats.org/officeDocument/2006/relationships/image" Target="../media/image7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Relationship Id="rId3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" name="Google Shape;50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51" name="Google Shape;51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52" name="Google Shape;5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53" name="Google Shape;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6" name="Google Shape;56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0" name="Google Shape;6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4" name="Google Shape;64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5" name="Google Shape;65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73" name="Google Shape;7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3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3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43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43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3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9" name="Google Shape;79;p43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80" name="Google Shape;80;p43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43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43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43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43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43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43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44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0" name="Google Shape;90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1" name="Google Shape;91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5" name="Google Shape;9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6" name="Google Shape;9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0" name="Google Shape;1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1" name="Google Shape;10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5" name="Google Shape;105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6" name="Google Shape;10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0" name="Google Shape;11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1" name="Google Shape;11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5" name="Google Shape;115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51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4" name="Google Shape;1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6" name="Google Shape;126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7" name="Google Shape;12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9" name="Google Shape;129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0" name="Google Shape;130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2" name="Google Shape;13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3" name="Google Shape;133;p53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8" name="Google Shape;1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5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56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57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7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6" name="Google Shape;146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7" name="Google Shape;14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9" name="Google Shape;149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50" name="Google Shape;150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59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59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4" name="Google Shape;154;p5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1" name="Google Shape;16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2" name="Google Shape;1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3" name="Google Shape;19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7" name="Google Shape;207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9" name="Google Shape;20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10" name="Google Shape;21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12" name="Google Shape;21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9" name="Google Shape;2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9" name="Google Shape;3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" name="Google Shape;42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" name="Google Shape;47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7" name="Google Shape;15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8" name="Google Shape;1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hyperlink" Target="https://www.imdb.com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hyperlink" Target="https://flukeout.github.io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27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1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Introduction to web scraping.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0" name="Google Shape;220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bc2351127_0_25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CHROME INSPECTOR (I)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4" name="Google Shape;304;gcbc2351127_0_25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5" name="Google Shape;305;gcbc2351127_0_250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Chrome inspector is a tool to “see” the html code of any web page.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 use this tool, go to a web page and in any area of it “right click” on it and from the pop up menu select “View web code Ctrl+Upp+I”.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Let's go to </a:t>
            </a:r>
            <a:r>
              <a:rPr b="0" i="0" lang="en" sz="1800" u="sng" cap="none" strike="noStrike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https://www.imdb.com/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where we'll see the top 250 movies according to IMDb ratings.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cbc2351127_0_25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CHROME INSPECTOR (II)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gcbc2351127_0_25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2" name="Google Shape;312;gcbc2351127_0_25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Notice how each movie has the following elements: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Title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Release Year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IMDb rating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Director &amp; main stars (they appear when you hover over the title)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Copying the selector of the element.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cbc2351127_0_32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BEAUTIFUL SOUP LIBRARY: FUNCTIONS (I)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gcbc2351127_0_32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gcbc2351127_0_321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first step in web scraping is to download the html code from the website you want to collect data using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requests</a:t>
            </a: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library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However, real html code from websites is usually long and complex.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use the </a:t>
            </a:r>
            <a:r>
              <a:rPr b="1" i="0" lang="en" sz="1800" u="none" cap="none" strike="noStrike">
                <a:solidFill>
                  <a:srgbClr val="6AA84F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beautifulsoup </a:t>
            </a:r>
            <a:r>
              <a:rPr b="0" i="0" lang="en" sz="1800" u="none" cap="none" strike="noStrike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library to navigate through the html code obtained with requests. </a:t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cbc2351127_0_327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BEAUTIFUL SOUP LIBRARY: FUNCTIONS (II)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5" name="Google Shape;325;gcbc2351127_0_32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6" name="Google Shape;326;gcbc2351127_0_327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&lt;html&gt;&lt;head&gt;&lt;title&gt;The Dormouse's story&lt;/title&gt;&lt;/head&gt;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&lt;p class="title"&gt;&lt;b&gt;The Dormouse's story&lt;/b&gt;&lt;/p&gt;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&lt;p class="story"&gt;Once upon a time there were three little sisters; and their names were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&lt;a href="http://example.com/elsie" class="sister" id="link1"&gt;Elsie&lt;/a&gt;,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&lt;a href="http://example.com/lacie" class="sister" id="link2"&gt;Lacie&lt;/a&gt; and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&lt;a href="http://example.com/tillie" class="sister" id="link3"&gt;Tillie&lt;/a&gt;;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and they lived at the bottom of a well.&lt;/p&gt;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&lt;p class="story"&gt;...&lt;/p&gt;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&lt;/html&gt;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rgbClr val="BB8844"/>
                </a:solidFill>
                <a:latin typeface="Roboto Mono"/>
                <a:ea typeface="Roboto Mono"/>
                <a:cs typeface="Roboto Mono"/>
                <a:sym typeface="Roboto Mono"/>
              </a:rPr>
              <a:t>"""</a:t>
            </a:r>
            <a:endParaRPr b="0" i="0" sz="1200" u="none" cap="none" strike="noStrike">
              <a:solidFill>
                <a:srgbClr val="BB884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cbc2351127_0_333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BEAUTIFUL SOUP LIBRARY: FUNCTIONS (II)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2" name="Google Shape;332;gcbc2351127_0_333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gcbc2351127_0_333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 requests 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from</a:t>
            </a: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 bs4 </a:t>
            </a:r>
            <a:r>
              <a:rPr b="1" i="0" lang="en" sz="12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import</a:t>
            </a:r>
            <a:r>
              <a:rPr b="1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BeautifulSoup 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#download the webpage</a:t>
            </a: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url = “https://www.the-website-you-wanna-scrape.com” 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page = requests.get(url)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page.status_code </a:t>
            </a:r>
            <a:r>
              <a:rPr b="0" i="0" lang="en" sz="12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 this should return 200, meaning that all went ok.</a:t>
            </a:r>
            <a:endParaRPr b="0" i="0" sz="1200" u="none" cap="none" strike="noStrike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 parse the html</a:t>
            </a: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soup = BeautifulSoup(page.content, 'html.parser') </a:t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 print the formatted html </a:t>
            </a:r>
            <a:endParaRPr b="0" i="0" sz="1200" u="none" cap="none" strike="noStrike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76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172B4D"/>
                </a:solidFill>
                <a:latin typeface="Roboto Mono"/>
                <a:ea typeface="Roboto Mono"/>
                <a:cs typeface="Roboto Mono"/>
                <a:sym typeface="Roboto Mono"/>
              </a:rPr>
              <a:t>print(soup.prettify())</a:t>
            </a:r>
            <a:endParaRPr b="0" i="0" sz="1200" u="none" cap="none" strike="noStrike">
              <a:solidFill>
                <a:srgbClr val="BB8844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cbc2351127_0_39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HOW TO SEARCH FOR ELEMENTS IN THE SOUP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gcbc2351127_0_39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gcbc2351127_0_399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Mono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Using HTML tags: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soup.find_all(“div”, {“class”:“class-name”})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 Mono"/>
              <a:buChar char="●"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Using CSS selectors: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soup.select("body div.class-name a")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b="0" i="0" lang="en" sz="1200" u="sng" cap="none" strike="noStrike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4"/>
              </a:rPr>
              <a:t>Practice css selectors</a:t>
            </a:r>
            <a:endParaRPr b="0" i="0" sz="1200" u="none" cap="none" strike="noStrike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0aef77d1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What is Web Scraping?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6" name="Google Shape;226;ga0aef77d1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a0aef77d17_0_0"/>
          <p:cNvSpPr txBox="1"/>
          <p:nvPr/>
        </p:nvSpPr>
        <p:spPr>
          <a:xfrm>
            <a:off x="707225" y="2436025"/>
            <a:ext cx="7650900" cy="8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800"/>
              <a:buFont typeface="Roboto"/>
              <a:buChar char="●"/>
            </a:pPr>
            <a:r>
              <a:rPr b="0" i="0" lang="en" sz="1800" u="none" cap="none" strike="noStrike">
                <a:solidFill>
                  <a:srgbClr val="172B4D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Web scraping is the process of collecting and parsing raw data from the internet. 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cbc2351127_0_0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Two ways to get data from the internet: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gcbc2351127_0_0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gcbc2351127_0_0"/>
          <p:cNvSpPr txBox="1"/>
          <p:nvPr/>
        </p:nvSpPr>
        <p:spPr>
          <a:xfrm>
            <a:off x="622225" y="2886625"/>
            <a:ext cx="20622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want this data for my data science project!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cbc2351127_0_0"/>
          <p:cNvSpPr txBox="1"/>
          <p:nvPr/>
        </p:nvSpPr>
        <p:spPr>
          <a:xfrm>
            <a:off x="3252350" y="1946650"/>
            <a:ext cx="14802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Pretend to be human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cbc2351127_0_0"/>
          <p:cNvSpPr txBox="1"/>
          <p:nvPr/>
        </p:nvSpPr>
        <p:spPr>
          <a:xfrm>
            <a:off x="3252350" y="3623050"/>
            <a:ext cx="14802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Ask nicely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cbc2351127_0_0"/>
          <p:cNvSpPr txBox="1"/>
          <p:nvPr/>
        </p:nvSpPr>
        <p:spPr>
          <a:xfrm>
            <a:off x="5462150" y="2054194"/>
            <a:ext cx="14802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Web scraping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cbc2351127_0_0"/>
          <p:cNvSpPr txBox="1"/>
          <p:nvPr/>
        </p:nvSpPr>
        <p:spPr>
          <a:xfrm>
            <a:off x="5233550" y="3623050"/>
            <a:ext cx="627600" cy="4002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APIs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cbc2351127_0_0"/>
          <p:cNvSpPr txBox="1"/>
          <p:nvPr/>
        </p:nvSpPr>
        <p:spPr>
          <a:xfrm>
            <a:off x="6300350" y="3013450"/>
            <a:ext cx="14802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Someone has created an API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cbc2351127_0_0"/>
          <p:cNvSpPr txBox="1"/>
          <p:nvPr/>
        </p:nvSpPr>
        <p:spPr>
          <a:xfrm>
            <a:off x="6300350" y="4004050"/>
            <a:ext cx="1480200" cy="6156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 need to write a request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1" name="Google Shape;241;gcbc2351127_0_0"/>
          <p:cNvCxnSpPr>
            <a:stCxn id="234" idx="3"/>
            <a:endCxn id="235" idx="1"/>
          </p:cNvCxnSpPr>
          <p:nvPr/>
        </p:nvCxnSpPr>
        <p:spPr>
          <a:xfrm flipH="1" rot="10800000">
            <a:off x="2684425" y="2254525"/>
            <a:ext cx="567900" cy="939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2" name="Google Shape;242;gcbc2351127_0_0"/>
          <p:cNvCxnSpPr>
            <a:stCxn id="234" idx="3"/>
            <a:endCxn id="236" idx="1"/>
          </p:cNvCxnSpPr>
          <p:nvPr/>
        </p:nvCxnSpPr>
        <p:spPr>
          <a:xfrm>
            <a:off x="2684425" y="3194425"/>
            <a:ext cx="567900" cy="628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3" name="Google Shape;243;gcbc2351127_0_0"/>
          <p:cNvCxnSpPr>
            <a:stCxn id="235" idx="3"/>
            <a:endCxn id="237" idx="1"/>
          </p:cNvCxnSpPr>
          <p:nvPr/>
        </p:nvCxnSpPr>
        <p:spPr>
          <a:xfrm flipH="1" rot="10800000">
            <a:off x="4732550" y="2254150"/>
            <a:ext cx="729600" cy="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4" name="Google Shape;244;gcbc2351127_0_0"/>
          <p:cNvCxnSpPr>
            <a:stCxn id="236" idx="3"/>
            <a:endCxn id="238" idx="1"/>
          </p:cNvCxnSpPr>
          <p:nvPr/>
        </p:nvCxnSpPr>
        <p:spPr>
          <a:xfrm>
            <a:off x="4732550" y="3823150"/>
            <a:ext cx="501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5" name="Google Shape;245;gcbc2351127_0_0"/>
          <p:cNvCxnSpPr>
            <a:stCxn id="238" idx="3"/>
            <a:endCxn id="239" idx="1"/>
          </p:cNvCxnSpPr>
          <p:nvPr/>
        </p:nvCxnSpPr>
        <p:spPr>
          <a:xfrm flipH="1" rot="10800000">
            <a:off x="5861150" y="3321250"/>
            <a:ext cx="439200" cy="501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6" name="Google Shape;246;gcbc2351127_0_0"/>
          <p:cNvCxnSpPr>
            <a:stCxn id="238" idx="3"/>
            <a:endCxn id="240" idx="1"/>
          </p:cNvCxnSpPr>
          <p:nvPr/>
        </p:nvCxnSpPr>
        <p:spPr>
          <a:xfrm>
            <a:off x="5861150" y="3823150"/>
            <a:ext cx="439200" cy="488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cbc2351127_0_21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USE CASES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gcbc2351127_0_21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gcbc2351127_0_21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Market &amp; product research: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(scrape ecommerce sites and get the brands, products, prices, reviews… of your competitors!).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Lead generation: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(scrape forums and find contact info of people that might be interested in your product... bit edgy but effective!).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Keyword research: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(what is people mentioning when they talk about something in the internet? Those keywords might be really useful in SEO/Growth-hacking).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700"/>
              <a:buFont typeface="Roboto"/>
              <a:buChar char="●"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People Analytics: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(the field of HR/Talent research is really benefiting from data science stuff. And they might need data like job descriptions, skills, offers… only available through web scraping).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Science: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(if you want to have an original paper that stands out, you better study stuff that’s not present in official records or traditional datasets: subletting apartments, drug use, people’s language &amp; behavior...) 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Stock Analysis: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(using data in the web to forecast... frequently used together with sentiment analysis with varying success).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1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Media Gathering &amp; Analysis:</a:t>
            </a: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(how do different news outlets talk about the candidates of an important election? Web scrape them!) 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cbc2351127_0_86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IS IT LEGAL?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gcbc2351127_0_8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gcbc2351127_0_86"/>
          <p:cNvSpPr txBox="1"/>
          <p:nvPr/>
        </p:nvSpPr>
        <p:spPr>
          <a:xfrm>
            <a:off x="707225" y="15216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It depends on the site, on what you do with the scraped data.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As legal or as illegal as downloading data manually from the internet: there might be copyright issues.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You probably want good legal advice if you have to make money with it.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300"/>
              <a:buFont typeface="Roboto"/>
              <a:buChar char="●"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Scraping public government web sites &amp; scraping for personal use is generally safe.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" sz="13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Some websites have a file called “robots.txt” stating whether or not you should scrape them. That does not have legal implications, it’s more an ethical thing.</a:t>
            </a:r>
            <a:endParaRPr b="0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cbc2351127_0_98"/>
          <p:cNvSpPr txBox="1"/>
          <p:nvPr/>
        </p:nvSpPr>
        <p:spPr>
          <a:xfrm>
            <a:off x="585600" y="6046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TOOLS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gcbc2351127_0_9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gcbc2351127_0_98"/>
          <p:cNvSpPr txBox="1"/>
          <p:nvPr/>
        </p:nvSpPr>
        <p:spPr>
          <a:xfrm>
            <a:off x="707225" y="988225"/>
            <a:ext cx="77580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600"/>
              <a:buFont typeface="Roboto"/>
              <a:buChar char="●"/>
            </a:pP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will use python's </a:t>
            </a:r>
            <a:r>
              <a:rPr b="1" i="0" lang="en" sz="16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requests</a:t>
            </a: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library, and other python tools like </a:t>
            </a:r>
            <a:r>
              <a:rPr b="1" i="0" lang="en" sz="1600" u="none" cap="none" strike="noStrike">
                <a:solidFill>
                  <a:srgbClr val="93C47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regex</a:t>
            </a: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i="0" lang="en" sz="1600" u="none" cap="none" strike="noStrike">
                <a:solidFill>
                  <a:srgbClr val="93C47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pandas</a:t>
            </a: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clean and structure the information t</a:t>
            </a:r>
            <a:r>
              <a:rPr lang="en" sz="1600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hat </a:t>
            </a:r>
            <a:r>
              <a:rPr b="0" i="0" lang="en" sz="16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we will gather. But there are some modules that are built specifically for web scraping:</a:t>
            </a:r>
            <a:endParaRPr b="0" i="0" sz="16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8" name="Google Shape;268;gcbc2351127_0_9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47114" y="2375697"/>
            <a:ext cx="1096061" cy="130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gcbc2351127_0_9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63600" y="2507551"/>
            <a:ext cx="2216799" cy="89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gcbc2351127_0_9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00825" y="1999527"/>
            <a:ext cx="1264541" cy="114442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gcbc2351127_0_98"/>
          <p:cNvSpPr txBox="1"/>
          <p:nvPr/>
        </p:nvSpPr>
        <p:spPr>
          <a:xfrm>
            <a:off x="592825" y="1953500"/>
            <a:ext cx="253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Beautiful Soup</a:t>
            </a:r>
            <a:endParaRPr b="1" i="0" sz="2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2" name="Google Shape;272;gcbc2351127_0_98"/>
          <p:cNvSpPr txBox="1"/>
          <p:nvPr/>
        </p:nvSpPr>
        <p:spPr>
          <a:xfrm>
            <a:off x="6064400" y="1496300"/>
            <a:ext cx="253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Selenium</a:t>
            </a:r>
            <a:endParaRPr b="1" i="0" sz="2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3" name="Google Shape;273;gcbc2351127_0_98"/>
          <p:cNvSpPr txBox="1"/>
          <p:nvPr/>
        </p:nvSpPr>
        <p:spPr>
          <a:xfrm>
            <a:off x="669025" y="3617200"/>
            <a:ext cx="2536800" cy="12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User friendly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Popular (lots of tutorials, stackoverflow posts…)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Slow 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4" name="Google Shape;274;gcbc2351127_0_98"/>
          <p:cNvSpPr txBox="1"/>
          <p:nvPr/>
        </p:nvSpPr>
        <p:spPr>
          <a:xfrm>
            <a:off x="6164700" y="3224975"/>
            <a:ext cx="2536800" cy="14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Versatile (also works for testing)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Can scrape JavaScript content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Difficult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Slow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5" name="Google Shape;275;gcbc2351127_0_98"/>
          <p:cNvSpPr txBox="1"/>
          <p:nvPr/>
        </p:nvSpPr>
        <p:spPr>
          <a:xfrm>
            <a:off x="3378775" y="3453575"/>
            <a:ext cx="2536800" cy="13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Fast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Requires no dependencies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7B51"/>
              </a:buClr>
              <a:buSzPts val="1400"/>
              <a:buFont typeface="Quattrocento Sans"/>
              <a:buChar char="-"/>
            </a:pPr>
            <a:r>
              <a:rPr b="0" i="0" lang="en" sz="1400" u="none" cap="none" strike="noStrike">
                <a:solidFill>
                  <a:srgbClr val="AF7B5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Not user friendly (set up pains)</a:t>
            </a:r>
            <a:endParaRPr b="0" i="0" sz="1400" u="none" cap="none" strike="noStrike">
              <a:solidFill>
                <a:srgbClr val="AF7B5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6" name="Google Shape;276;gcbc2351127_0_98"/>
          <p:cNvSpPr/>
          <p:nvPr/>
        </p:nvSpPr>
        <p:spPr>
          <a:xfrm>
            <a:off x="579175" y="1999525"/>
            <a:ext cx="2536800" cy="2716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cbc2351127_0_172"/>
          <p:cNvSpPr txBox="1"/>
          <p:nvPr/>
        </p:nvSpPr>
        <p:spPr>
          <a:xfrm>
            <a:off x="585600" y="7570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WEB SCRAPING WITHOUT AN API: HTML DOCUMENT (I)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gcbc2351127_0_172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gcbc2351127_0_172"/>
          <p:cNvSpPr txBox="1"/>
          <p:nvPr/>
        </p:nvSpPr>
        <p:spPr>
          <a:xfrm>
            <a:off x="4375850" y="1620700"/>
            <a:ext cx="4320300" cy="29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999999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&lt;!DOCTYPE html&gt;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head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  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title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&gt;Page Title&lt;/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title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&lt;/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head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body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  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h1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&gt;My First Heading&lt;/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h1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  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 class=”final”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&gt;My first paragraph.&lt;/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    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 class=”final”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&gt;My second paragraph has a 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&gt;bold&lt;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 word!&lt;/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p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	&lt;p&gt;Blabla bla &lt;/p&gt;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   &lt;/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body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html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t/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Arial"/>
              <a:buNone/>
            </a:pPr>
            <a:r>
              <a:t/>
            </a:r>
            <a:endParaRPr b="0" i="0" sz="16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gcbc2351127_0_172"/>
          <p:cNvSpPr txBox="1"/>
          <p:nvPr/>
        </p:nvSpPr>
        <p:spPr>
          <a:xfrm>
            <a:off x="701950" y="1333025"/>
            <a:ext cx="3411000" cy="29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76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200"/>
              <a:buFont typeface="Roboto"/>
              <a:buChar char="●"/>
            </a:pP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HTML element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is defined by a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start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&lt;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tag&gt;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some content and an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ending tag &lt;/tag&gt;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When web scraping we will mostly be interested in the </a:t>
            </a:r>
            <a:r>
              <a:rPr b="1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content</a:t>
            </a:r>
            <a:r>
              <a:rPr b="0" i="0" lang="en" sz="12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but the tag will be crucial in locating the content.</a:t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050"/>
              <a:buFont typeface="Roboto"/>
              <a:buChar char="●"/>
            </a:pPr>
            <a:r>
              <a:rPr b="1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Tags</a:t>
            </a: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are just keywords that encapsulate some content. They tell the web browser how to display the content. Some examples of common tags are: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050"/>
              <a:buFont typeface="Roboto"/>
              <a:buChar char="●"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&lt;!DOCTYPE&gt;</a:t>
            </a: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&lt;html&gt; define the document type.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050"/>
              <a:buFont typeface="Roboto"/>
              <a:buChar char="●"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&lt;head&gt;, &lt;title&gt; and &lt;body&gt; define the main parts of the document.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050"/>
              <a:buFont typeface="Roboto"/>
              <a:buChar char="●"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&lt;h1&gt; to &lt;h6&gt; define headings.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050"/>
              <a:buFont typeface="Roboto"/>
              <a:buChar char="●"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&lt;p&gt; defines a paragraph.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5275" lvl="0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050"/>
              <a:buFont typeface="Roboto"/>
              <a:buChar char="●"/>
            </a:pPr>
            <a:r>
              <a:rPr b="0" i="0" lang="en" sz="105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&lt;b&gt; will make its contents bold.</a:t>
            </a:r>
            <a:endParaRPr b="0" i="0" sz="105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cbc2351127_0_179"/>
          <p:cNvSpPr txBox="1"/>
          <p:nvPr/>
        </p:nvSpPr>
        <p:spPr>
          <a:xfrm>
            <a:off x="585600" y="909400"/>
            <a:ext cx="8051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WEB SCRAPING WITHOUT AN API: HTML DOCUMENT (II)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gcbc2351127_0_179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1" name="Google Shape;291;gcbc2351127_0_179"/>
          <p:cNvSpPr txBox="1"/>
          <p:nvPr/>
        </p:nvSpPr>
        <p:spPr>
          <a:xfrm>
            <a:off x="701950" y="1561625"/>
            <a:ext cx="7733700" cy="29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tags are not unique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there are multiple 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&lt;p&gt;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tags. That makes getting data a bit tricky if you only want one of the elements with a certain tag.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 HTML document has a </a:t>
            </a:r>
            <a:r>
              <a:rPr b="1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tree structure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elements can have other elements "inside" (meaning, between their opening and closing tag). In the example above, the elements 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&lt;h1&gt;My First Heading&lt;/h1&gt;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&lt;p&gt;My first paragraph.&lt;/p&gt;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&lt;p&gt;My second paragraph has a &lt;b&gt;bold&lt;/b&gt; word!&lt;/p&gt;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are "inside" the 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&lt;body&gt;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element - we will say that they're children of that element.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Tags can have </a:t>
            </a:r>
            <a:r>
              <a:rPr b="1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attributes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Attributes just add additional information or define the behaviour of the elements they belong to. One of the most common attributes is the 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"/>
                <a:ea typeface="Roboto"/>
                <a:cs typeface="Roboto"/>
                <a:sym typeface="Roboto"/>
              </a:rPr>
              <a:t>href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one, which defines a link. Attributes come in key-value pairs: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72B4D"/>
              </a:buClr>
              <a:buSzPts val="1500"/>
              <a:buFont typeface="Roboto"/>
              <a:buChar char="●"/>
            </a:pP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0" i="0" lang="en" sz="900" u="none" cap="none" strike="noStrike">
                <a:solidFill>
                  <a:srgbClr val="008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href</a:t>
            </a:r>
            <a:r>
              <a:rPr b="1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0" i="0" lang="en" sz="900" u="none" cap="none" strike="noStrike">
                <a:solidFill>
                  <a:srgbClr val="BB8844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"https://www.ironhack.com/"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&gt;Best bootcamps ever&lt;/</a:t>
            </a:r>
            <a:r>
              <a:rPr b="0" i="0" lang="en" sz="900" u="none" cap="none" strike="noStrike">
                <a:solidFill>
                  <a:srgbClr val="000080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0" i="0" lang="en" sz="900" u="none" cap="none" strike="noStrike">
                <a:solidFill>
                  <a:srgbClr val="172B4D"/>
                </a:solidFill>
                <a:highlight>
                  <a:srgbClr val="F4F5F7"/>
                </a:highlight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b="0" i="0" sz="900" u="none" cap="none" strike="noStrike">
              <a:solidFill>
                <a:srgbClr val="172B4D"/>
              </a:solidFill>
              <a:highlight>
                <a:srgbClr val="F4F5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cbc2351127_0_185"/>
          <p:cNvSpPr txBox="1"/>
          <p:nvPr/>
        </p:nvSpPr>
        <p:spPr>
          <a:xfrm>
            <a:off x="585600" y="909400"/>
            <a:ext cx="82338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" sz="21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WEB SCRAPING WITHOUT AN API: HTML DOCUMENT (III)</a:t>
            </a:r>
            <a:endParaRPr b="0" i="0" sz="2100" u="none" cap="none" strike="noStrike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gcbc2351127_0_18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rPr b="1" i="0" lang="en" sz="500" u="none" cap="none" strike="noStrike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b="1" i="0" sz="500" u="none" cap="none" strike="noStrike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" name="Google Shape;298;gcbc2351127_0_185"/>
          <p:cNvSpPr txBox="1"/>
          <p:nvPr/>
        </p:nvSpPr>
        <p:spPr>
          <a:xfrm>
            <a:off x="701950" y="1561625"/>
            <a:ext cx="7733700" cy="29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 are two  </a:t>
            </a:r>
            <a:r>
              <a:rPr b="1" i="0" lang="en" sz="1400" u="none" cap="none" strike="noStrike">
                <a:solidFill>
                  <a:srgbClr val="6AA84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attributes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that </a:t>
            </a:r>
            <a:r>
              <a:rPr b="1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deserve special attention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 the web-scraper: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i="0" lang="en" sz="14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id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attribute: unless the creator of the site didn’t follow the basic conventions, </a:t>
            </a:r>
            <a:r>
              <a:rPr b="1" i="0" lang="en" sz="14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id's are unique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172B4D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i="0" lang="en" sz="1400" u="none" cap="none" strike="noStrike">
                <a:solidFill>
                  <a:srgbClr val="FF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class</a:t>
            </a:r>
            <a:r>
              <a:rPr b="0" i="0" lang="en" sz="1400" u="none" cap="none" strike="noStrike">
                <a:solidFill>
                  <a:srgbClr val="172B4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attribute: it's often used to give style to multiple elements. </a:t>
            </a:r>
            <a:endParaRPr b="0" i="0" sz="14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72B4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